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Manrope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sv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slideLayout" Target="../slideLayouts/slideLayout10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Shopping Behaviour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8633" y="893564"/>
            <a:ext cx="5159454" cy="644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08633" y="1847969"/>
            <a:ext cx="3746540" cy="2359700"/>
          </a:xfrm>
          <a:prstGeom prst="roundRect">
            <a:avLst>
              <a:gd name="adj" fmla="val 787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22588" y="2061924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FF7047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92848" y="2232065"/>
            <a:ext cx="278606" cy="27860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2588" y="2887385"/>
            <a:ext cx="2579727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Data-Driven Insights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6422588" y="3333631"/>
            <a:ext cx="3318629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3,900 purchases analyzed across 18 features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161508" y="1847969"/>
            <a:ext cx="3746659" cy="2359700"/>
          </a:xfrm>
          <a:prstGeom prst="roundRect">
            <a:avLst>
              <a:gd name="adj" fmla="val 787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10375463" y="2061924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FF70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5723" y="2232065"/>
            <a:ext cx="278606" cy="2786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75463" y="2887385"/>
            <a:ext cx="2946321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10375463" y="3333631"/>
            <a:ext cx="3318748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Clear patterns in New, Returning, and Loyal segments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6208633" y="4414004"/>
            <a:ext cx="7699534" cy="2029658"/>
          </a:xfrm>
          <a:prstGeom prst="roundRect">
            <a:avLst>
              <a:gd name="adj" fmla="val 9151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422588" y="4627959"/>
            <a:ext cx="619125" cy="619125"/>
          </a:xfrm>
          <a:prstGeom prst="roundRect">
            <a:avLst>
              <a:gd name="adj" fmla="val 14767754"/>
            </a:avLst>
          </a:prstGeom>
          <a:solidFill>
            <a:srgbClr val="FF7047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92848" y="4798100"/>
            <a:ext cx="278606" cy="278606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2588" y="5453420"/>
            <a:ext cx="2598182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Strategies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6422588" y="5899666"/>
            <a:ext cx="7271623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Five key recommendations to drive growth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208633" y="6675834"/>
            <a:ext cx="7699534" cy="660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Transform insights into action to maximize customer value and drive sustainable growth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3790" y="995958"/>
            <a:ext cx="2228731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878" y="1118354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2055" y="1063943"/>
            <a:ext cx="16843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15129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Patterns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793790" y="3474720"/>
            <a:ext cx="431244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Analyzing transactional data to uncover spending patterns, customer segments, and product preferences across various categories.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130403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Spending patterns and trends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572601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 segmentation insights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014799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Product preference analysis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456998"/>
            <a:ext cx="4312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Subscription behavior patterns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667256" y="3639145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</a:t>
            </a:r>
            <a:endParaRPr lang="en-US" sz="5850" dirty="0"/>
          </a:p>
        </p:txBody>
      </p:sp>
      <p:sp>
        <p:nvSpPr>
          <p:cNvPr id="13" name="Text 9"/>
          <p:cNvSpPr/>
          <p:nvPr/>
        </p:nvSpPr>
        <p:spPr>
          <a:xfrm>
            <a:off x="5667256" y="4670941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5667256" y="5592247"/>
            <a:ext cx="269045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</a:t>
            </a:r>
            <a:endParaRPr lang="en-US" sz="5850" dirty="0"/>
          </a:p>
        </p:txBody>
      </p:sp>
      <p:sp>
        <p:nvSpPr>
          <p:cNvPr id="15" name="Text 11"/>
          <p:cNvSpPr/>
          <p:nvPr/>
        </p:nvSpPr>
        <p:spPr>
          <a:xfrm>
            <a:off x="5667256" y="6624042"/>
            <a:ext cx="26904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Features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1707118"/>
            <a:ext cx="1320879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FF7047"/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3898" y="1837134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1782723"/>
            <a:ext cx="76128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DATASET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23932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288268"/>
            <a:ext cx="3664744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14624" y="3522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14624" y="4013121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gender, location, subscription status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288268"/>
            <a:ext cx="3664863" cy="1685092"/>
          </a:xfrm>
          <a:prstGeom prst="roundRect">
            <a:avLst>
              <a:gd name="adj" fmla="val 1211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06182" y="352270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06182" y="401312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Item, category, amount, season, size, color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200174"/>
            <a:ext cx="7556421" cy="1322189"/>
          </a:xfrm>
          <a:prstGeom prst="roundRect">
            <a:avLst>
              <a:gd name="adj" fmla="val 15440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14624" y="54346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14624" y="592502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Discounts, previous purchases, frequency, ratings, shipping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75930"/>
            <a:ext cx="2073712" cy="426244"/>
          </a:xfrm>
          <a:prstGeom prst="roundRect">
            <a:avLst>
              <a:gd name="adj" fmla="val 38315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89832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843915"/>
            <a:ext cx="152935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292900"/>
            <a:ext cx="75360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 &amp; Cleaning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2696885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36161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dataset using pandas for analysis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428548" y="234184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696885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2" name="Text 9"/>
          <p:cNvSpPr/>
          <p:nvPr/>
        </p:nvSpPr>
        <p:spPr>
          <a:xfrm>
            <a:off x="7428548" y="28711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428548" y="3361611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Checked structure with df.isnull().sum() and df.describe()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93790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793790" y="4476393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6" name="Text 13"/>
          <p:cNvSpPr/>
          <p:nvPr/>
        </p:nvSpPr>
        <p:spPr>
          <a:xfrm>
            <a:off x="793790" y="4650700"/>
            <a:ext cx="32019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793790" y="5141119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Renamed columns to lowercase for consistency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428548" y="41213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428548" y="4476393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0" name="Text 17"/>
          <p:cNvSpPr/>
          <p:nvPr/>
        </p:nvSpPr>
        <p:spPr>
          <a:xfrm>
            <a:off x="7428548" y="46507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428548" y="5141119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age_group and purchase_frequency columns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93790" y="59008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93790" y="6255901"/>
            <a:ext cx="6407944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4" name="Text 21"/>
          <p:cNvSpPr/>
          <p:nvPr/>
        </p:nvSpPr>
        <p:spPr>
          <a:xfrm>
            <a:off x="793790" y="6430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93790" y="6920627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Verified redundancy, dropped promo_code_used</a:t>
            </a:r>
            <a:endParaRPr lang="en-US" sz="1750" dirty="0"/>
          </a:p>
        </p:txBody>
      </p:sp>
      <p:sp>
        <p:nvSpPr>
          <p:cNvPr id="26" name="Text 23"/>
          <p:cNvSpPr/>
          <p:nvPr/>
        </p:nvSpPr>
        <p:spPr>
          <a:xfrm>
            <a:off x="7428548" y="590085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7" name="Shape 24"/>
          <p:cNvSpPr/>
          <p:nvPr/>
        </p:nvSpPr>
        <p:spPr>
          <a:xfrm>
            <a:off x="7428548" y="6255901"/>
            <a:ext cx="6408063" cy="3048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28" name="Text 25"/>
          <p:cNvSpPr/>
          <p:nvPr/>
        </p:nvSpPr>
        <p:spPr>
          <a:xfrm>
            <a:off x="7428548" y="64302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9" name="Text 26"/>
          <p:cNvSpPr/>
          <p:nvPr/>
        </p:nvSpPr>
        <p:spPr>
          <a:xfrm>
            <a:off x="7428548" y="6920627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Connected to MySQL and loaded cleaned data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61511" y="519708"/>
            <a:ext cx="1635442" cy="370523"/>
          </a:xfrm>
          <a:prstGeom prst="roundRect">
            <a:avLst>
              <a:gd name="adj" fmla="val 36731"/>
            </a:avLst>
          </a:prstGeom>
          <a:noFill/>
          <a:ln w="7620">
            <a:solidFill>
              <a:srgbClr val="FF7047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82479" y="629364"/>
            <a:ext cx="151209" cy="15120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9293" y="584002"/>
            <a:ext cx="1166693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150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MYSQL ANALYSIS</a:t>
            </a:r>
            <a:endParaRPr lang="en-US" sz="1150" dirty="0"/>
          </a:p>
        </p:txBody>
      </p:sp>
      <p:sp>
        <p:nvSpPr>
          <p:cNvPr id="5" name="Text 2"/>
          <p:cNvSpPr/>
          <p:nvPr/>
        </p:nvSpPr>
        <p:spPr>
          <a:xfrm>
            <a:off x="661511" y="965835"/>
            <a:ext cx="5348049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Business Questions</a:t>
            </a:r>
            <a:endParaRPr lang="en-US" sz="3700" dirty="0"/>
          </a:p>
        </p:txBody>
      </p:sp>
      <p:sp>
        <p:nvSpPr>
          <p:cNvPr id="6" name="Shape 3"/>
          <p:cNvSpPr/>
          <p:nvPr/>
        </p:nvSpPr>
        <p:spPr>
          <a:xfrm>
            <a:off x="661511" y="2153067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7" name="Text 4"/>
          <p:cNvSpPr/>
          <p:nvPr/>
        </p:nvSpPr>
        <p:spPr>
          <a:xfrm>
            <a:off x="944880" y="2052638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by Gender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944880" y="2536865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 vs female spending comparison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61511" y="3317736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944880" y="3217307"/>
            <a:ext cx="3455908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High-Spending Discount Users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44880" y="3701534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using discounts above average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661511" y="4482405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13" name="Text 10"/>
          <p:cNvSpPr/>
          <p:nvPr/>
        </p:nvSpPr>
        <p:spPr>
          <a:xfrm>
            <a:off x="944880" y="4381976"/>
            <a:ext cx="2797850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5 Products by Rating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944880" y="4866203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average review ratings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61511" y="5647075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16" name="Text 13"/>
          <p:cNvSpPr/>
          <p:nvPr/>
        </p:nvSpPr>
        <p:spPr>
          <a:xfrm>
            <a:off x="944880" y="5546646"/>
            <a:ext cx="302013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Type Comparison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944880" y="6030873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 vs Express spending patterns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7553325" y="2153067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19" name="Text 16"/>
          <p:cNvSpPr/>
          <p:nvPr/>
        </p:nvSpPr>
        <p:spPr>
          <a:xfrm>
            <a:off x="7836694" y="2052638"/>
            <a:ext cx="361116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vs Non-subscribers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7836694" y="2536865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spending and revenue analysis</a:t>
            </a:r>
            <a:endParaRPr lang="en-US" sz="1450" dirty="0"/>
          </a:p>
        </p:txBody>
      </p:sp>
      <p:sp>
        <p:nvSpPr>
          <p:cNvPr id="21" name="Shape 18"/>
          <p:cNvSpPr/>
          <p:nvPr/>
        </p:nvSpPr>
        <p:spPr>
          <a:xfrm>
            <a:off x="7553325" y="3317736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22" name="Text 19"/>
          <p:cNvSpPr/>
          <p:nvPr/>
        </p:nvSpPr>
        <p:spPr>
          <a:xfrm>
            <a:off x="7836694" y="3217307"/>
            <a:ext cx="2915245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5 Discount Purchases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7836694" y="3701534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Highest percentage with discounts</a:t>
            </a:r>
            <a:endParaRPr lang="en-US" sz="1450" dirty="0"/>
          </a:p>
        </p:txBody>
      </p:sp>
      <p:sp>
        <p:nvSpPr>
          <p:cNvPr id="24" name="Shape 21"/>
          <p:cNvSpPr/>
          <p:nvPr/>
        </p:nvSpPr>
        <p:spPr>
          <a:xfrm>
            <a:off x="7553325" y="4482405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25" name="Text 22"/>
          <p:cNvSpPr/>
          <p:nvPr/>
        </p:nvSpPr>
        <p:spPr>
          <a:xfrm>
            <a:off x="7836694" y="4381976"/>
            <a:ext cx="2698671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1850" dirty="0"/>
          </a:p>
        </p:txBody>
      </p:sp>
      <p:sp>
        <p:nvSpPr>
          <p:cNvPr id="26" name="Text 23"/>
          <p:cNvSpPr/>
          <p:nvPr/>
        </p:nvSpPr>
        <p:spPr>
          <a:xfrm>
            <a:off x="7836694" y="4866203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New, Returning, and Loyal classification</a:t>
            </a:r>
            <a:endParaRPr lang="en-US" sz="1450" dirty="0"/>
          </a:p>
        </p:txBody>
      </p:sp>
      <p:sp>
        <p:nvSpPr>
          <p:cNvPr id="27" name="Shape 24"/>
          <p:cNvSpPr/>
          <p:nvPr/>
        </p:nvSpPr>
        <p:spPr>
          <a:xfrm>
            <a:off x="7553325" y="5647075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28" name="Text 25"/>
          <p:cNvSpPr/>
          <p:nvPr/>
        </p:nvSpPr>
        <p:spPr>
          <a:xfrm>
            <a:off x="7836694" y="5546646"/>
            <a:ext cx="34350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Buyers &amp; Subscriptions</a:t>
            </a:r>
            <a:endParaRPr lang="en-US" sz="1850" dirty="0"/>
          </a:p>
        </p:txBody>
      </p:sp>
      <p:sp>
        <p:nvSpPr>
          <p:cNvPr id="29" name="Text 26"/>
          <p:cNvSpPr/>
          <p:nvPr/>
        </p:nvSpPr>
        <p:spPr>
          <a:xfrm>
            <a:off x="7836694" y="6030873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5+ purchases correlation with subscriptions</a:t>
            </a:r>
            <a:endParaRPr lang="en-US" sz="1450" dirty="0"/>
          </a:p>
        </p:txBody>
      </p:sp>
      <p:sp>
        <p:nvSpPr>
          <p:cNvPr id="30" name="Shape 27"/>
          <p:cNvSpPr/>
          <p:nvPr/>
        </p:nvSpPr>
        <p:spPr>
          <a:xfrm>
            <a:off x="7553325" y="6811744"/>
            <a:ext cx="94417" cy="94417"/>
          </a:xfrm>
          <a:prstGeom prst="roundRect">
            <a:avLst>
              <a:gd name="adj" fmla="val 484235"/>
            </a:avLst>
          </a:prstGeom>
          <a:solidFill>
            <a:srgbClr val="FF7047"/>
          </a:solidFill>
          <a:ln/>
        </p:spPr>
      </p:sp>
      <p:sp>
        <p:nvSpPr>
          <p:cNvPr id="31" name="Text 28"/>
          <p:cNvSpPr/>
          <p:nvPr/>
        </p:nvSpPr>
        <p:spPr>
          <a:xfrm>
            <a:off x="7836694" y="6711315"/>
            <a:ext cx="256936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by Age Group</a:t>
            </a:r>
            <a:endParaRPr lang="en-US" sz="1850" dirty="0"/>
          </a:p>
        </p:txBody>
      </p:sp>
      <p:sp>
        <p:nvSpPr>
          <p:cNvPr id="32" name="Text 29"/>
          <p:cNvSpPr/>
          <p:nvPr/>
        </p:nvSpPr>
        <p:spPr>
          <a:xfrm>
            <a:off x="7836694" y="7195542"/>
            <a:ext cx="6139815" cy="3024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Total contribution per age segment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959"/>
            <a:ext cx="87228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3118366"/>
            <a:ext cx="2152055" cy="8079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341018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3345180"/>
            <a:ext cx="710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939421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982998"/>
            <a:ext cx="4304109" cy="8079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894892" y="418766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500" dirty="0"/>
          </a:p>
        </p:txBody>
      </p:sp>
      <p:sp>
        <p:nvSpPr>
          <p:cNvPr id="9" name="Text 5"/>
          <p:cNvSpPr/>
          <p:nvPr/>
        </p:nvSpPr>
        <p:spPr>
          <a:xfrm>
            <a:off x="6433304" y="4209812"/>
            <a:ext cx="129206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6263164" y="4804053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F7047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4847630"/>
            <a:ext cx="6456164" cy="8079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894773" y="5052298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500" dirty="0"/>
          </a:p>
        </p:txBody>
      </p:sp>
      <p:sp>
        <p:nvSpPr>
          <p:cNvPr id="13" name="Text 8"/>
          <p:cNvSpPr/>
          <p:nvPr/>
        </p:nvSpPr>
        <p:spPr>
          <a:xfrm>
            <a:off x="7509272" y="5074444"/>
            <a:ext cx="21388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Customers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93790" y="59107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Classified customers based on purchase history to identify growth opportunities and retention strategies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052667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Impact Analysis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4726900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Subscribers vs Non-subscribers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Comparing average spending and total revenue across subscription status reveals significant differences in customer value.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with 5+ purchases show higher subscription likelihood, indicating strong correlation between repeat behavior and subscription adoption.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997" y="1088350"/>
            <a:ext cx="7234595" cy="658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 &amp; Shipping Patterns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736997" y="2062163"/>
            <a:ext cx="3729752" cy="2598777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14137" y="2062163"/>
            <a:ext cx="91440" cy="2598777"/>
          </a:xfrm>
          <a:prstGeom prst="roundRect">
            <a:avLst>
              <a:gd name="adj" fmla="val 207265"/>
            </a:avLst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1038939" y="2295525"/>
            <a:ext cx="319444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High-Spending Discount Users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038939" y="3079790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Identified customers using discounts while maintaining above-average purchase amounts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4677251" y="2062163"/>
            <a:ext cx="3729752" cy="2598777"/>
          </a:xfrm>
          <a:prstGeom prst="roundRect">
            <a:avLst>
              <a:gd name="adj" fmla="val 4222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391" y="2062163"/>
            <a:ext cx="91440" cy="2598777"/>
          </a:xfrm>
          <a:prstGeom prst="roundRect">
            <a:avLst>
              <a:gd name="adj" fmla="val 207265"/>
            </a:avLst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4979194" y="2295525"/>
            <a:ext cx="3194447" cy="6579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Type Preferences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4979194" y="3079790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 shipping users show different spending patterns compared to Standard shipping customers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736997" y="4871442"/>
            <a:ext cx="3729752" cy="2269808"/>
          </a:xfrm>
          <a:prstGeom prst="roundRect">
            <a:avLst>
              <a:gd name="adj" fmla="val 4834"/>
            </a:avLst>
          </a:prstGeom>
          <a:solidFill>
            <a:srgbClr val="FFFFFF"/>
          </a:solidFill>
          <a:ln w="22860">
            <a:solidFill>
              <a:srgbClr val="FF704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14137" y="4871442"/>
            <a:ext cx="91440" cy="2269808"/>
          </a:xfrm>
          <a:prstGeom prst="roundRect">
            <a:avLst>
              <a:gd name="adj" fmla="val 207265"/>
            </a:avLst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1038939" y="5104805"/>
            <a:ext cx="3017163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Discount Purchases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939" y="5560100"/>
            <a:ext cx="3194447" cy="1347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Analyzed highest percentage purchases with discount applied to understand promotion effectiveness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133" y="534233"/>
            <a:ext cx="1959293" cy="364569"/>
          </a:xfrm>
          <a:prstGeom prst="roundRect">
            <a:avLst>
              <a:gd name="adj" fmla="val 38325"/>
            </a:avLst>
          </a:prstGeom>
          <a:solidFill>
            <a:srgbClr val="FFD7CC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5457" y="638889"/>
            <a:ext cx="155138" cy="1551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8105" y="592336"/>
            <a:ext cx="1493996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RECOMMENDATIONS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79133" y="976313"/>
            <a:ext cx="6107192" cy="606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Business Actions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1873687"/>
            <a:ext cx="970240" cy="1164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43326" y="2067639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843326" y="2487097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benefits for subscribers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33" y="3037999"/>
            <a:ext cx="970240" cy="1164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843326" y="3231952"/>
            <a:ext cx="3188732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1843326" y="3651409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Reward repeat buyers to move them into Loyal segment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133" y="4202311"/>
            <a:ext cx="970240" cy="1164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843326" y="4396264"/>
            <a:ext cx="2654618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Review Discount Policy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1843326" y="4815721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Balance sales boosts with margin control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133" y="5366623"/>
            <a:ext cx="970240" cy="116431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843326" y="5560576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Positioning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843326" y="5980033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Highlight top-rated and best-selling products in campaigns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133" y="6530935"/>
            <a:ext cx="970240" cy="1164312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1843326" y="6724888"/>
            <a:ext cx="2425660" cy="303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1843326" y="7144345"/>
            <a:ext cx="12107942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Focus on high-revenue age groups and express-shipping users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2026-01-01T06:04:26Z</dcterms:created>
  <dcterms:modified xsi:type="dcterms:W3CDTF">2026-01-01T06:04:26Z</dcterms:modified>
</cp:coreProperties>
</file>